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0" r:id="rId3"/>
    <p:sldId id="261" r:id="rId4"/>
    <p:sldId id="263" r:id="rId5"/>
    <p:sldId id="264" r:id="rId6"/>
    <p:sldId id="270" r:id="rId7"/>
    <p:sldId id="265" r:id="rId8"/>
    <p:sldId id="266" r:id="rId9"/>
    <p:sldId id="267" r:id="rId10"/>
    <p:sldId id="272" r:id="rId11"/>
    <p:sldId id="268" r:id="rId12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BF5"/>
    <a:srgbClr val="DEC8E2"/>
    <a:srgbClr val="B3A2C7"/>
    <a:srgbClr val="FFFFCC"/>
    <a:srgbClr val="FFCC99"/>
    <a:srgbClr val="D3EF7B"/>
    <a:srgbClr val="FF9999"/>
    <a:srgbClr val="D996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6556992496"/>
          <c:y val="3.01026598186518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4306506.7699999996</c:v>
                </c:pt>
                <c:pt idx="1">
                  <c:v>388019.57</c:v>
                </c:pt>
                <c:pt idx="2">
                  <c:v>38437.339999999997</c:v>
                </c:pt>
                <c:pt idx="3">
                  <c:v>4732963.68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4399778.0599999996</c:v>
                </c:pt>
                <c:pt idx="1">
                  <c:v>403000</c:v>
                </c:pt>
                <c:pt idx="2">
                  <c:v>27220</c:v>
                </c:pt>
                <c:pt idx="3">
                  <c:v>4829998.0599999996</c:v>
                </c:pt>
              </c:numCache>
            </c:numRef>
          </c:val>
        </c:ser>
        <c:axId val="58198272"/>
        <c:axId val="58257408"/>
      </c:barChart>
      <c:catAx>
        <c:axId val="5819827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58257408"/>
        <c:crosses val="autoZero"/>
        <c:auto val="1"/>
        <c:lblAlgn val="ctr"/>
        <c:lblOffset val="100"/>
      </c:catAx>
      <c:valAx>
        <c:axId val="58257408"/>
        <c:scaling>
          <c:orientation val="minMax"/>
        </c:scaling>
        <c:axPos val="l"/>
        <c:majorGridlines/>
        <c:numFmt formatCode="#,##0_ ;\-#,##0&quot; &quot;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58198272"/>
        <c:crosses val="autoZero"/>
        <c:crossBetween val="between"/>
      </c:valAx>
      <c:spPr>
        <a:solidFill>
          <a:schemeClr val="tx1"/>
        </a:solidFill>
      </c:spPr>
    </c:plotArea>
    <c:legend>
      <c:legendPos val="b"/>
      <c:layout>
        <c:manualLayout>
          <c:xMode val="edge"/>
          <c:yMode val="edge"/>
          <c:x val="0.30999860959529951"/>
          <c:y val="0.78865658868831778"/>
          <c:w val="0.50260715585542659"/>
          <c:h val="6.5359772510028724E-2"/>
        </c:manualLayout>
      </c:layout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8024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19246.669999999998</c:v>
                </c:pt>
                <c:pt idx="1">
                  <c:v>26.41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20000</c:v>
                </c:pt>
                <c:pt idx="1">
                  <c:v>10</c:v>
                </c:pt>
                <c:pt idx="2">
                  <c:v>0</c:v>
                </c:pt>
              </c:numCache>
            </c:numRef>
          </c:val>
        </c:ser>
        <c:axId val="83007744"/>
        <c:axId val="83009536"/>
      </c:barChart>
      <c:catAx>
        <c:axId val="8300774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3009536"/>
        <c:crosses val="autoZero"/>
        <c:auto val="1"/>
        <c:lblAlgn val="ctr"/>
        <c:lblOffset val="100"/>
      </c:catAx>
      <c:valAx>
        <c:axId val="83009536"/>
        <c:scaling>
          <c:orientation val="minMax"/>
          <c:max val="7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3007744"/>
        <c:crosses val="autoZero"/>
        <c:crossBetween val="between"/>
        <c:majorUnit val="5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50260715585542659"/>
          <c:h val="6.1826811833811411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prežek prihodkov 2011</c:v>
                </c:pt>
              </c:strCache>
            </c:strRef>
          </c:tx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10123.209999999999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0</c:v>
                </c:pt>
              </c:numCache>
            </c:numRef>
          </c:val>
        </c:ser>
        <c:axId val="87650304"/>
        <c:axId val="87651840"/>
      </c:barChart>
      <c:catAx>
        <c:axId val="876503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7651840"/>
        <c:crosses val="autoZero"/>
        <c:auto val="1"/>
        <c:lblAlgn val="ctr"/>
        <c:lblOffset val="100"/>
      </c:catAx>
      <c:valAx>
        <c:axId val="87651840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7650304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369282.48</c:v>
                </c:pt>
                <c:pt idx="1">
                  <c:v>132286.99</c:v>
                </c:pt>
                <c:pt idx="2">
                  <c:v>273962.64</c:v>
                </c:pt>
                <c:pt idx="3">
                  <c:v>14032.6</c:v>
                </c:pt>
                <c:pt idx="4">
                  <c:v>22091.82</c:v>
                </c:pt>
                <c:pt idx="5">
                  <c:v>22650.04</c:v>
                </c:pt>
                <c:pt idx="6">
                  <c:v>3869260.82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378548.51</c:v>
                </c:pt>
                <c:pt idx="1">
                  <c:v>138816.84</c:v>
                </c:pt>
                <c:pt idx="2">
                  <c:v>272256.77</c:v>
                </c:pt>
                <c:pt idx="3">
                  <c:v>14341.32</c:v>
                </c:pt>
                <c:pt idx="4">
                  <c:v>22577.84</c:v>
                </c:pt>
                <c:pt idx="5">
                  <c:v>30000</c:v>
                </c:pt>
                <c:pt idx="6">
                  <c:v>3953446.78</c:v>
                </c:pt>
              </c:numCache>
            </c:numRef>
          </c:val>
        </c:ser>
        <c:axId val="75979392"/>
        <c:axId val="76011008"/>
      </c:barChart>
      <c:catAx>
        <c:axId val="75979392"/>
        <c:scaling>
          <c:orientation val="minMax"/>
        </c:scaling>
        <c:axPos val="b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76011008"/>
        <c:crosses val="autoZero"/>
        <c:auto val="1"/>
        <c:lblAlgn val="ctr"/>
        <c:lblOffset val="100"/>
      </c:catAx>
      <c:valAx>
        <c:axId val="7601100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75979392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50260715585542659"/>
          <c:h val="6.1826811833811349E-2"/>
        </c:manualLayout>
      </c:layout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List1!$A$2:$A$12</c:f>
              <c:strCache>
                <c:ptCount val="11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  <c:pt idx="10">
                  <c:v>energija</c:v>
                </c:pt>
              </c:strCache>
            </c:strRef>
          </c:cat>
          <c:val>
            <c:numRef>
              <c:f>List1!$B$2:$B$12</c:f>
              <c:numCache>
                <c:formatCode>#,##0_ ;\-#,##0" "</c:formatCode>
                <c:ptCount val="11"/>
                <c:pt idx="0">
                  <c:v>263790.45</c:v>
                </c:pt>
                <c:pt idx="1">
                  <c:v>5551.93</c:v>
                </c:pt>
                <c:pt idx="2">
                  <c:v>5856.35</c:v>
                </c:pt>
                <c:pt idx="3">
                  <c:v>21862.41</c:v>
                </c:pt>
                <c:pt idx="4">
                  <c:v>34444.04</c:v>
                </c:pt>
                <c:pt idx="5">
                  <c:v>14489.68</c:v>
                </c:pt>
                <c:pt idx="6">
                  <c:v>746.65</c:v>
                </c:pt>
                <c:pt idx="7">
                  <c:v>2726.8</c:v>
                </c:pt>
                <c:pt idx="8">
                  <c:v>6254.3</c:v>
                </c:pt>
                <c:pt idx="9">
                  <c:v>13559.87</c:v>
                </c:pt>
                <c:pt idx="10">
                  <c:v>132286.99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cat>
            <c:strRef>
              <c:f>List1!$A$2:$A$12</c:f>
              <c:strCache>
                <c:ptCount val="11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  <c:pt idx="10">
                  <c:v>energija</c:v>
                </c:pt>
              </c:strCache>
            </c:strRef>
          </c:cat>
          <c:val>
            <c:numRef>
              <c:f>List1!$C$2:$C$12</c:f>
              <c:numCache>
                <c:formatCode>#,##0_ ;\-#,##0" "</c:formatCode>
                <c:ptCount val="11"/>
                <c:pt idx="0">
                  <c:v>269593.84000000003</c:v>
                </c:pt>
                <c:pt idx="1">
                  <c:v>5674.07</c:v>
                </c:pt>
                <c:pt idx="2">
                  <c:v>5985.19</c:v>
                </c:pt>
                <c:pt idx="3">
                  <c:v>22343.38</c:v>
                </c:pt>
                <c:pt idx="4">
                  <c:v>35201.81</c:v>
                </c:pt>
                <c:pt idx="5">
                  <c:v>14808.45</c:v>
                </c:pt>
                <c:pt idx="6">
                  <c:v>763.08</c:v>
                </c:pt>
                <c:pt idx="7">
                  <c:v>2786.79</c:v>
                </c:pt>
                <c:pt idx="8">
                  <c:v>6391.89</c:v>
                </c:pt>
                <c:pt idx="9">
                  <c:v>15000</c:v>
                </c:pt>
                <c:pt idx="10">
                  <c:v>138816.84</c:v>
                </c:pt>
              </c:numCache>
            </c:numRef>
          </c:val>
        </c:ser>
        <c:axId val="82061952"/>
        <c:axId val="82063744"/>
      </c:barChart>
      <c:catAx>
        <c:axId val="8206195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2063744"/>
        <c:crosses val="autoZero"/>
        <c:auto val="1"/>
        <c:lblAlgn val="ctr"/>
        <c:lblOffset val="100"/>
      </c:catAx>
      <c:valAx>
        <c:axId val="8206374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2061952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26503891239762301"/>
          <c:h val="5.3987798467640472E-2"/>
        </c:manualLayout>
      </c:layout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62329.35</c:v>
                </c:pt>
                <c:pt idx="1">
                  <c:v>32662.05</c:v>
                </c:pt>
                <c:pt idx="2">
                  <c:v>11538.38</c:v>
                </c:pt>
                <c:pt idx="3">
                  <c:v>2780.16</c:v>
                </c:pt>
                <c:pt idx="4">
                  <c:v>25190.58</c:v>
                </c:pt>
                <c:pt idx="5">
                  <c:v>17496.28</c:v>
                </c:pt>
                <c:pt idx="6">
                  <c:v>929.27</c:v>
                </c:pt>
                <c:pt idx="7">
                  <c:v>813.43</c:v>
                </c:pt>
                <c:pt idx="8">
                  <c:v>12812.36</c:v>
                </c:pt>
                <c:pt idx="9">
                  <c:v>17911.490000000002</c:v>
                </c:pt>
                <c:pt idx="10">
                  <c:v>14451.77</c:v>
                </c:pt>
                <c:pt idx="11">
                  <c:v>21268.78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65000</c:v>
                </c:pt>
                <c:pt idx="1">
                  <c:v>33380.620000000003</c:v>
                </c:pt>
                <c:pt idx="2">
                  <c:v>11792.22</c:v>
                </c:pt>
                <c:pt idx="3">
                  <c:v>2841.32</c:v>
                </c:pt>
                <c:pt idx="4">
                  <c:v>25744.77</c:v>
                </c:pt>
                <c:pt idx="5">
                  <c:v>17881.2</c:v>
                </c:pt>
                <c:pt idx="6">
                  <c:v>949.71</c:v>
                </c:pt>
                <c:pt idx="7">
                  <c:v>831.33</c:v>
                </c:pt>
                <c:pt idx="8">
                  <c:v>13094.23</c:v>
                </c:pt>
                <c:pt idx="9">
                  <c:v>18305.54</c:v>
                </c:pt>
                <c:pt idx="10">
                  <c:v>14769.71</c:v>
                </c:pt>
                <c:pt idx="11">
                  <c:v>21736.69</c:v>
                </c:pt>
              </c:numCache>
            </c:numRef>
          </c:val>
        </c:ser>
        <c:axId val="82109184"/>
        <c:axId val="82110720"/>
      </c:barChart>
      <c:catAx>
        <c:axId val="8210918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2110720"/>
        <c:crosses val="autoZero"/>
        <c:auto val="1"/>
        <c:lblAlgn val="ctr"/>
        <c:lblOffset val="100"/>
      </c:catAx>
      <c:valAx>
        <c:axId val="82110720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2109184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69"/>
          <c:y val="0.88236347673901916"/>
          <c:w val="0.50260715585542659"/>
          <c:h val="6.0199790469763294E-2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1826.17</c:v>
                </c:pt>
                <c:pt idx="1">
                  <c:v>5760.77</c:v>
                </c:pt>
                <c:pt idx="2">
                  <c:v>18951.13</c:v>
                </c:pt>
                <c:pt idx="3">
                  <c:v>2507.31</c:v>
                </c:pt>
                <c:pt idx="4">
                  <c:v>2721.53</c:v>
                </c:pt>
                <c:pt idx="5">
                  <c:v>715.72</c:v>
                </c:pt>
                <c:pt idx="6">
                  <c:v>556.42999999999995</c:v>
                </c:pt>
                <c:pt idx="7">
                  <c:v>1043.48</c:v>
                </c:pt>
                <c:pt idx="8">
                  <c:v>1810.22</c:v>
                </c:pt>
                <c:pt idx="9">
                  <c:v>9039.76</c:v>
                </c:pt>
                <c:pt idx="10">
                  <c:v>1185.0999999999999</c:v>
                </c:pt>
                <c:pt idx="11">
                  <c:v>5188.7700000000004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1866.35</c:v>
                </c:pt>
                <c:pt idx="1">
                  <c:v>5887.51</c:v>
                </c:pt>
                <c:pt idx="2">
                  <c:v>8000</c:v>
                </c:pt>
                <c:pt idx="3">
                  <c:v>3000</c:v>
                </c:pt>
                <c:pt idx="4">
                  <c:v>2781.4</c:v>
                </c:pt>
                <c:pt idx="5">
                  <c:v>731.47</c:v>
                </c:pt>
                <c:pt idx="6">
                  <c:v>568.66999999999996</c:v>
                </c:pt>
                <c:pt idx="7">
                  <c:v>1066.44</c:v>
                </c:pt>
                <c:pt idx="8">
                  <c:v>1850.04</c:v>
                </c:pt>
                <c:pt idx="9">
                  <c:v>9238.6299999999992</c:v>
                </c:pt>
                <c:pt idx="10">
                  <c:v>1211.17</c:v>
                </c:pt>
                <c:pt idx="11">
                  <c:v>5302.92</c:v>
                </c:pt>
              </c:numCache>
            </c:numRef>
          </c:val>
        </c:ser>
        <c:axId val="80849536"/>
        <c:axId val="80863616"/>
      </c:barChart>
      <c:catAx>
        <c:axId val="808495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0863616"/>
        <c:crosses val="autoZero"/>
        <c:auto val="1"/>
        <c:lblAlgn val="ctr"/>
        <c:lblOffset val="100"/>
      </c:catAx>
      <c:valAx>
        <c:axId val="8086361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0849536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57885413671"/>
          <c:y val="7.1167966939475094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1078.2</c:v>
                </c:pt>
                <c:pt idx="1">
                  <c:v>1313.28</c:v>
                </c:pt>
                <c:pt idx="2">
                  <c:v>80.87</c:v>
                </c:pt>
                <c:pt idx="3">
                  <c:v>14032.6</c:v>
                </c:pt>
                <c:pt idx="4">
                  <c:v>22091.82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3000</c:v>
                </c:pt>
                <c:pt idx="1">
                  <c:v>1342.17</c:v>
                </c:pt>
                <c:pt idx="2">
                  <c:v>82.65</c:v>
                </c:pt>
                <c:pt idx="3">
                  <c:v>14341.32</c:v>
                </c:pt>
                <c:pt idx="4">
                  <c:v>22577.84</c:v>
                </c:pt>
              </c:numCache>
            </c:numRef>
          </c:val>
        </c:ser>
        <c:axId val="82338560"/>
        <c:axId val="82340096"/>
      </c:barChart>
      <c:catAx>
        <c:axId val="823385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2340096"/>
        <c:crosses val="autoZero"/>
        <c:auto val="1"/>
        <c:lblAlgn val="ctr"/>
        <c:lblOffset val="100"/>
      </c:catAx>
      <c:valAx>
        <c:axId val="8234009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2338560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List1!$B$2:$B$3</c:f>
              <c:numCache>
                <c:formatCode>#,##0</c:formatCode>
                <c:ptCount val="2"/>
                <c:pt idx="0">
                  <c:v>378389.2</c:v>
                </c:pt>
                <c:pt idx="1">
                  <c:v>22650.04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List1!$C$2:$C$3</c:f>
              <c:numCache>
                <c:formatCode>#,##0</c:formatCode>
                <c:ptCount val="2"/>
                <c:pt idx="0">
                  <c:v>362100</c:v>
                </c:pt>
                <c:pt idx="1">
                  <c:v>30000</c:v>
                </c:pt>
              </c:numCache>
            </c:numRef>
          </c:val>
        </c:ser>
        <c:axId val="82549376"/>
        <c:axId val="82555264"/>
      </c:barChart>
      <c:catAx>
        <c:axId val="825493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2555264"/>
        <c:crosses val="autoZero"/>
        <c:auto val="1"/>
        <c:lblAlgn val="ctr"/>
        <c:lblOffset val="100"/>
      </c:catAx>
      <c:valAx>
        <c:axId val="82555264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2549376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2336686851453258"/>
          <c:y val="0.7755903117340236"/>
          <c:w val="0.62519462815523763"/>
          <c:h val="7.7545051254298503E-2"/>
        </c:manualLayout>
      </c:layout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109384.47</c:v>
                </c:pt>
                <c:pt idx="1">
                  <c:v>24545.14</c:v>
                </c:pt>
                <c:pt idx="2">
                  <c:v>272452.68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110000</c:v>
                </c:pt>
                <c:pt idx="1">
                  <c:v>26000</c:v>
                </c:pt>
                <c:pt idx="2">
                  <c:v>275000</c:v>
                </c:pt>
              </c:numCache>
            </c:numRef>
          </c:val>
        </c:ser>
        <c:axId val="82739968"/>
        <c:axId val="82741504"/>
      </c:barChart>
      <c:catAx>
        <c:axId val="82739968"/>
        <c:scaling>
          <c:orientation val="minMax"/>
        </c:scaling>
        <c:axPos val="b"/>
        <c:numFmt formatCode="General" sourceLinked="1"/>
        <c:tickLblPos val="nextTo"/>
        <c:crossAx val="82741504"/>
        <c:crosses val="autoZero"/>
        <c:auto val="1"/>
        <c:lblAlgn val="ctr"/>
        <c:lblOffset val="100"/>
      </c:catAx>
      <c:valAx>
        <c:axId val="82741504"/>
        <c:scaling>
          <c:orientation val="minMax"/>
        </c:scaling>
        <c:axPos val="l"/>
        <c:majorGridlines/>
        <c:numFmt formatCode="#,##0_ ;\-#,##0&quot; &quot;" sourceLinked="1"/>
        <c:tickLblPos val="nextTo"/>
        <c:crossAx val="82739968"/>
        <c:crosses val="autoZero"/>
        <c:crossBetween val="between"/>
        <c:majorUnit val="20000"/>
      </c:valAx>
      <c:spPr>
        <a:solidFill>
          <a:srgbClr val="F4EBF5"/>
        </a:solidFill>
      </c:spPr>
    </c:plotArea>
    <c:legend>
      <c:legendPos val="b"/>
      <c:layout>
        <c:manualLayout>
          <c:xMode val="edge"/>
          <c:yMode val="edge"/>
          <c:x val="0.21420370550303094"/>
          <c:y val="0.93584357975858534"/>
          <c:w val="0.57159245175715157"/>
          <c:h val="6.4156420241417406E-2"/>
        </c:manualLayout>
      </c:layout>
      <c:txPr>
        <a:bodyPr/>
        <a:lstStyle/>
        <a:p>
          <a:pPr>
            <a:defRPr sz="1400" baseline="0"/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400" baseline="0">
          <a:solidFill>
            <a:schemeClr val="tx1"/>
          </a:solidFill>
        </a:defRPr>
      </a:pPr>
      <a:endParaRPr lang="sl-SI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2931654.43</c:v>
                </c:pt>
                <c:pt idx="1">
                  <c:v>55853.46</c:v>
                </c:pt>
                <c:pt idx="2">
                  <c:v>475370.64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3000000</c:v>
                </c:pt>
                <c:pt idx="1">
                  <c:v>56000</c:v>
                </c:pt>
                <c:pt idx="2">
                  <c:v>486446.78</c:v>
                </c:pt>
              </c:numCache>
            </c:numRef>
          </c:val>
        </c:ser>
        <c:axId val="82675968"/>
        <c:axId val="82744448"/>
      </c:barChart>
      <c:catAx>
        <c:axId val="826759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2744448"/>
        <c:crosses val="autoZero"/>
        <c:auto val="1"/>
        <c:lblAlgn val="ctr"/>
        <c:lblOffset val="100"/>
      </c:catAx>
      <c:valAx>
        <c:axId val="8274444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2675968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/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/>
              <a:t>2.866,10</a:t>
            </a:r>
            <a:r>
              <a:rPr lang="sl-SI" baseline="0" dirty="0" smtClean="0"/>
              <a:t> € - nakup osnovnih sredstev iz donacij za šolski sklad</a:t>
            </a:r>
          </a:p>
          <a:p>
            <a:pPr>
              <a:buFontTx/>
              <a:buChar char="-"/>
            </a:pPr>
            <a:r>
              <a:rPr lang="sl-SI" baseline="0" dirty="0" smtClean="0"/>
              <a:t>21.484,33 – nakup novih učbenikov (prispevek staršev in nakazilo MŠŠ)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7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8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9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2012 </a:t>
            </a:r>
            <a:r>
              <a:rPr lang="sl-SI" sz="2700" dirty="0" smtClean="0">
                <a:solidFill>
                  <a:srgbClr val="FF0000"/>
                </a:solidFill>
              </a:rPr>
              <a:t>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2012 </a:t>
            </a:r>
            <a:r>
              <a:rPr lang="sl-SI" sz="2700" dirty="0" smtClean="0">
                <a:solidFill>
                  <a:srgbClr val="FF0000"/>
                </a:solidFill>
              </a:rPr>
              <a:t>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Plan </a:t>
            </a:r>
            <a:r>
              <a:rPr lang="sl-SI" sz="2700" dirty="0" smtClean="0">
                <a:solidFill>
                  <a:srgbClr val="7030A0"/>
                </a:solidFill>
              </a:rPr>
              <a:t>2012 </a:t>
            </a:r>
            <a:r>
              <a:rPr lang="sl-SI" sz="2700" dirty="0" smtClean="0">
                <a:solidFill>
                  <a:srgbClr val="7030A0"/>
                </a:solidFill>
              </a:rPr>
              <a:t>– PRESEŽEK PRIHODKOV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071538" y="642918"/>
          <a:ext cx="735811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2012 </a:t>
            </a:r>
            <a:r>
              <a:rPr lang="sl-SI" sz="2700" dirty="0" smtClean="0">
                <a:solidFill>
                  <a:srgbClr val="FF0000"/>
                </a:solidFill>
              </a:rPr>
              <a:t>– STROŠKI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2012 </a:t>
            </a:r>
            <a:r>
              <a:rPr lang="sl-SI" sz="2700" dirty="0" smtClean="0">
                <a:solidFill>
                  <a:srgbClr val="FF0000"/>
                </a:solidFill>
              </a:rPr>
              <a:t>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755576" y="620688"/>
          <a:ext cx="8103844" cy="502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2012 </a:t>
            </a:r>
            <a:r>
              <a:rPr lang="sl-SI" sz="2700" dirty="0" smtClean="0">
                <a:solidFill>
                  <a:srgbClr val="FF0000"/>
                </a:solidFill>
              </a:rPr>
              <a:t>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83568" y="548680"/>
          <a:ext cx="814393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2012 </a:t>
            </a:r>
            <a:r>
              <a:rPr lang="sl-SI" sz="2700" dirty="0" smtClean="0">
                <a:solidFill>
                  <a:srgbClr val="FF0000"/>
                </a:solidFill>
              </a:rPr>
              <a:t>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899592" y="548680"/>
          <a:ext cx="8244408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43042" y="571480"/>
            <a:ext cx="6815158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2012 </a:t>
            </a:r>
            <a:r>
              <a:rPr lang="sl-SI" sz="2700" dirty="0" smtClean="0">
                <a:solidFill>
                  <a:srgbClr val="FF0000"/>
                </a:solidFill>
              </a:rPr>
              <a:t>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000100" y="642918"/>
          <a:ext cx="7929618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2012 </a:t>
            </a:r>
            <a:r>
              <a:rPr lang="sl-SI" sz="2700" dirty="0" smtClean="0">
                <a:solidFill>
                  <a:srgbClr val="FF0000"/>
                </a:solidFill>
              </a:rPr>
              <a:t>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285852" y="1000108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 25.397,75 €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9.670,88 € - nakup osnovnih sredstev iz nakazil MŠŠ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1.606,77 € - nakup osnovnih sredstev iz sredstev za šolski sklad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13.379,74 € - nakup osnovnih sredstev iz lastnih sredstev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    740,36 € - nakup domofona iz sredstev zavarovalnice</a:t>
            </a:r>
            <a:endParaRPr lang="sl-SI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Plan </a:t>
            </a:r>
            <a:r>
              <a:rPr lang="sl-SI" sz="2700" dirty="0" smtClean="0">
                <a:solidFill>
                  <a:srgbClr val="7030A0"/>
                </a:solidFill>
              </a:rPr>
              <a:t>2012 </a:t>
            </a:r>
            <a:r>
              <a:rPr lang="sl-SI" sz="2700" dirty="0" smtClean="0">
                <a:solidFill>
                  <a:srgbClr val="7030A0"/>
                </a:solidFill>
              </a:rPr>
              <a:t>– STROŠKI DELA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785794"/>
          <a:ext cx="7286676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Plan </a:t>
            </a:r>
            <a:r>
              <a:rPr lang="sl-SI" sz="2700" dirty="0" smtClean="0">
                <a:solidFill>
                  <a:srgbClr val="7030A0"/>
                </a:solidFill>
              </a:rPr>
              <a:t>2012 </a:t>
            </a:r>
            <a:r>
              <a:rPr lang="sl-SI" sz="2700" dirty="0" smtClean="0">
                <a:solidFill>
                  <a:srgbClr val="7030A0"/>
                </a:solidFill>
              </a:rPr>
              <a:t>– STROŠKI DELA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714356"/>
          <a:ext cx="728667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1179</TotalTime>
  <Words>140</Words>
  <Application>Microsoft Office PowerPoint</Application>
  <PresentationFormat>Diaprojekcija na zaslonu (4:3)</PresentationFormat>
  <Paragraphs>24</Paragraphs>
  <Slides>11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11</vt:i4>
      </vt:variant>
    </vt:vector>
  </HeadingPairs>
  <TitlesOfParts>
    <vt:vector size="12" baseType="lpstr">
      <vt:lpstr>Default Design</vt:lpstr>
      <vt:lpstr> Plan 2012 - PRIHODKI </vt:lpstr>
      <vt:lpstr>Plan 2012 – STROŠKI  </vt:lpstr>
      <vt:lpstr>PLAN 2012 – STROŠKI MATERIALA </vt:lpstr>
      <vt:lpstr>PLAN 2012 – STROŠKI STORITEV   </vt:lpstr>
      <vt:lpstr>Plan 2012 – STROŠKI STORITEV   </vt:lpstr>
      <vt:lpstr>Plan 2012 – STROŠKI STORITEV   </vt:lpstr>
      <vt:lpstr>Plan 2012 – AMORTIZACIJA   </vt:lpstr>
      <vt:lpstr>Plan 2012 – STROŠKI DELA </vt:lpstr>
      <vt:lpstr>Plan 2012 – STROŠKI DELA  </vt:lpstr>
      <vt:lpstr>Plan 2012 - ODHODKI </vt:lpstr>
      <vt:lpstr>Plan 2012 – PRESEŽEK PRIHODKOV 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105</cp:revision>
  <dcterms:created xsi:type="dcterms:W3CDTF">2008-02-26T14:04:13Z</dcterms:created>
  <dcterms:modified xsi:type="dcterms:W3CDTF">2012-02-21T09:30:37Z</dcterms:modified>
</cp:coreProperties>
</file>